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2D73B7-3B47-405D-A9EC-843E4BF877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E4B03E2-00E7-45DA-B945-8DB7424B4FF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F9E619A0-4DDC-40E3-8E16-E953622D70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2000236-8346-4E0A-AFB3-24C1536F45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20F08B1-E73E-43D1-9562-F3E3A071C0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A9F7EA5-F048-4970-8145-F3743C7E1A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719F906-95B2-4F00-9E29-D2A3B55AB3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8D54099-8996-4AB8-AD98-7828946F8E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DB020181-A456-4DD4-9318-8A9671CC41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AB1B7CA-D71A-4258-A7CD-653F92D3859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019E93C4-5B08-4D99-961F-80D1D0CD1D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E7D413-DAB4-40B8-9A8D-EEF23000198C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2DF8D3-2282-4F02-99FF-0D369A30A38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38A5B5E-9501-404E-8629-336D921021BF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92C428A-6EF2-48CB-8184-5659F5101764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6ACAB6-AFB6-45F2-843A-7D208BF8F2F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FA8A2D-E1C0-45B7-8A6C-4C671FF9F18A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5CE9EC-BB5C-4A49-B4C5-36E6D369A77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C6E22E2-58E9-49BE-84F7-B354A8FA6FA9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2FBC99-A213-427F-9BB6-4D823588FEB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7AE444-C5A4-4CB5-AB04-0745657E3EF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ADB547-C97E-47F5-834F-C000E9DE30BA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f4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84;p1"/>
          <p:cNvSpPr/>
          <p:nvPr/>
        </p:nvSpPr>
        <p:spPr>
          <a:xfrm rot="10800000">
            <a:off x="-481320" y="217800"/>
            <a:ext cx="19108080" cy="10122120"/>
          </a:xfrm>
          <a:custGeom>
            <a:avLst/>
            <a:gdLst>
              <a:gd name="textAreaLeft" fmla="*/ 0 w 19108080"/>
              <a:gd name="textAreaRight" fmla="*/ 19108800 w 19108080"/>
              <a:gd name="textAreaTop" fmla="*/ 0 h 10122120"/>
              <a:gd name="textAreaBottom" fmla="*/ 10122840 h 10122120"/>
            </a:gdLst>
            <a:ahLst/>
            <a:rect l="textAreaLeft" t="textAreaTop" r="textAreaRight" b="textAreaBottom"/>
            <a:pathLst>
              <a:path w="6278499" h="2988219">
                <a:moveTo>
                  <a:pt x="4570984" y="2951613"/>
                </a:moveTo>
                <a:cubicBezTo>
                  <a:pt x="4727956" y="2988219"/>
                  <a:pt x="4927854" y="2888301"/>
                  <a:pt x="5015230" y="2710893"/>
                </a:cubicBezTo>
                <a:lnTo>
                  <a:pt x="6191250" y="322407"/>
                </a:lnTo>
                <a:cubicBezTo>
                  <a:pt x="6278499" y="145167"/>
                  <a:pt x="6218555" y="0"/>
                  <a:pt x="6057900" y="0"/>
                </a:cubicBezTo>
                <a:lnTo>
                  <a:pt x="292100" y="0"/>
                </a:lnTo>
                <a:cubicBezTo>
                  <a:pt x="131445" y="0"/>
                  <a:pt x="0" y="172897"/>
                  <a:pt x="0" y="384216"/>
                </a:cubicBezTo>
                <a:lnTo>
                  <a:pt x="0" y="1258056"/>
                </a:lnTo>
                <a:cubicBezTo>
                  <a:pt x="0" y="1469375"/>
                  <a:pt x="128397" y="1679023"/>
                  <a:pt x="285369" y="1723960"/>
                </a:cubicBezTo>
                <a:lnTo>
                  <a:pt x="4570984" y="2951613"/>
                </a:lnTo>
                <a:close/>
              </a:path>
            </a:pathLst>
          </a:custGeom>
          <a:solidFill>
            <a:srgbClr val="2a6099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Google Shape;85;p1"/>
          <p:cNvSpPr/>
          <p:nvPr/>
        </p:nvSpPr>
        <p:spPr>
          <a:xfrm>
            <a:off x="-226800" y="-90000"/>
            <a:ext cx="17554320" cy="6369120"/>
          </a:xfrm>
          <a:custGeom>
            <a:avLst/>
            <a:gdLst>
              <a:gd name="textAreaLeft" fmla="*/ 0 w 17554320"/>
              <a:gd name="textAreaRight" fmla="*/ 17555040 w 17554320"/>
              <a:gd name="textAreaTop" fmla="*/ 0 h 6369120"/>
              <a:gd name="textAreaBottom" fmla="*/ 6369840 h 6369120"/>
            </a:gdLst>
            <a:ahLst/>
            <a:rect l="textAreaLeft" t="textAreaTop" r="textAreaRight" b="textAreaBottom"/>
            <a:pathLst>
              <a:path w="6278499" h="2278126">
                <a:moveTo>
                  <a:pt x="4570984" y="2243963"/>
                </a:moveTo>
                <a:cubicBezTo>
                  <a:pt x="4727956" y="2278126"/>
                  <a:pt x="4927854" y="2195830"/>
                  <a:pt x="5015230" y="2060956"/>
                </a:cubicBezTo>
                <a:lnTo>
                  <a:pt x="6191250" y="245110"/>
                </a:lnTo>
                <a:cubicBezTo>
                  <a:pt x="6278499" y="110363"/>
                  <a:pt x="6218555" y="0"/>
                  <a:pt x="6057900" y="0"/>
                </a:cubicBezTo>
                <a:lnTo>
                  <a:pt x="292100" y="0"/>
                </a:lnTo>
                <a:cubicBezTo>
                  <a:pt x="131445" y="0"/>
                  <a:pt x="0" y="131445"/>
                  <a:pt x="0" y="292100"/>
                </a:cubicBezTo>
                <a:lnTo>
                  <a:pt x="0" y="956437"/>
                </a:lnTo>
                <a:cubicBezTo>
                  <a:pt x="0" y="1117092"/>
                  <a:pt x="128397" y="1276477"/>
                  <a:pt x="285369" y="1310640"/>
                </a:cubicBezTo>
                <a:lnTo>
                  <a:pt x="4570984" y="224396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Google Shape;86;p1"/>
          <p:cNvSpPr/>
          <p:nvPr/>
        </p:nvSpPr>
        <p:spPr>
          <a:xfrm>
            <a:off x="1038240" y="3079080"/>
            <a:ext cx="1220400" cy="1220400"/>
          </a:xfrm>
          <a:custGeom>
            <a:avLst/>
            <a:gdLst>
              <a:gd name="textAreaLeft" fmla="*/ 0 w 1220400"/>
              <a:gd name="textAreaRight" fmla="*/ 1221120 w 1220400"/>
              <a:gd name="textAreaTop" fmla="*/ 0 h 1220400"/>
              <a:gd name="textAreaBottom" fmla="*/ 1221120 h 1220400"/>
            </a:gdLst>
            <a:ahLst/>
            <a:rect l="textAreaLeft" t="textAreaTop" r="textAreaRight" b="textAreaBottom"/>
            <a:pathLst>
              <a:path w="1221277" h="1221277">
                <a:moveTo>
                  <a:pt x="0" y="0"/>
                </a:moveTo>
                <a:lnTo>
                  <a:pt x="1221277" y="0"/>
                </a:lnTo>
                <a:lnTo>
                  <a:pt x="1221277" y="1221277"/>
                </a:lnTo>
                <a:lnTo>
                  <a:pt x="0" y="122127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87;p1"/>
          <p:cNvSpPr/>
          <p:nvPr/>
        </p:nvSpPr>
        <p:spPr>
          <a:xfrm rot="18900000">
            <a:off x="16549920" y="8745120"/>
            <a:ext cx="1302480" cy="1302480"/>
          </a:xfrm>
          <a:custGeom>
            <a:avLst/>
            <a:gdLst>
              <a:gd name="textAreaLeft" fmla="*/ 0 w 1302480"/>
              <a:gd name="textAreaRight" fmla="*/ 1303200 w 1302480"/>
              <a:gd name="textAreaTop" fmla="*/ 0 h 1302480"/>
              <a:gd name="textAreaBottom" fmla="*/ 1303200 h 1302480"/>
            </a:gdLst>
            <a:ahLst/>
            <a:rect l="textAreaLeft" t="textAreaTop" r="textAreaRight" b="textAreaBottom"/>
            <a:pathLst>
              <a:path w="1303153" h="1303153">
                <a:moveTo>
                  <a:pt x="0" y="0"/>
                </a:moveTo>
                <a:lnTo>
                  <a:pt x="1303153" y="0"/>
                </a:lnTo>
                <a:lnTo>
                  <a:pt x="1303153" y="1303152"/>
                </a:lnTo>
                <a:lnTo>
                  <a:pt x="0" y="1303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Google Shape;88;p1"/>
          <p:cNvSpPr/>
          <p:nvPr/>
        </p:nvSpPr>
        <p:spPr>
          <a:xfrm>
            <a:off x="1635840" y="5740920"/>
            <a:ext cx="8228880" cy="3272400"/>
          </a:xfrm>
          <a:custGeom>
            <a:avLst/>
            <a:gdLst>
              <a:gd name="textAreaLeft" fmla="*/ 0 w 8228880"/>
              <a:gd name="textAreaRight" fmla="*/ 8229600 w 8228880"/>
              <a:gd name="textAreaTop" fmla="*/ 0 h 3272400"/>
              <a:gd name="textAreaBottom" fmla="*/ 3273120 h 3272400"/>
            </a:gdLst>
            <a:ahLst/>
            <a:rect l="textAreaLeft" t="textAreaTop" r="textAreaRight" b="textAreaBottom"/>
            <a:pathLst>
              <a:path w="2276650" h="983513">
                <a:moveTo>
                  <a:pt x="0" y="0"/>
                </a:moveTo>
                <a:lnTo>
                  <a:pt x="2276651" y="0"/>
                </a:lnTo>
                <a:lnTo>
                  <a:pt x="2276651" y="983513"/>
                </a:lnTo>
                <a:lnTo>
                  <a:pt x="0" y="98351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08;p3"/>
          <p:cNvSpPr/>
          <p:nvPr/>
        </p:nvSpPr>
        <p:spPr>
          <a:xfrm>
            <a:off x="628920" y="343080"/>
            <a:ext cx="555840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2a6099"/>
                </a:solidFill>
                <a:latin typeface="Proxima Nova"/>
                <a:ea typeface="Proxima Nova"/>
              </a:rPr>
              <a:t>About Us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Google Shape;109;p3"/>
          <p:cNvSpPr/>
          <p:nvPr/>
        </p:nvSpPr>
        <p:spPr>
          <a:xfrm>
            <a:off x="9144000" y="2915280"/>
            <a:ext cx="7733520" cy="39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47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Google Shape;110;p3"/>
          <p:cNvSpPr/>
          <p:nvPr/>
        </p:nvSpPr>
        <p:spPr>
          <a:xfrm>
            <a:off x="9144000" y="2124360"/>
            <a:ext cx="8533800" cy="635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3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dk1"/>
                </a:solidFill>
                <a:latin typeface="Proxima Nova"/>
                <a:ea typeface="Proxima Nova"/>
              </a:rPr>
              <a:t>South Asian Business Alliance (SABA)</a:t>
            </a:r>
            <a:r>
              <a:rPr b="0" lang="en-US" sz="3200" spc="-1" strike="noStrike">
                <a:solidFill>
                  <a:schemeClr val="dk1"/>
                </a:solidFill>
                <a:latin typeface="Proxima Nova"/>
                <a:ea typeface="Proxima Nova"/>
              </a:rPr>
              <a:t> is focused on bringing together individuals, small businesses, entrepreneurs, commercial &amp; real estate investors  on a single platform, providing them with valuable opportunities and resources.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63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Google Shape;111;p3"/>
          <p:cNvSpPr/>
          <p:nvPr/>
        </p:nvSpPr>
        <p:spPr>
          <a:xfrm>
            <a:off x="609480" y="2124360"/>
            <a:ext cx="7974360" cy="6108480"/>
          </a:xfrm>
          <a:custGeom>
            <a:avLst/>
            <a:gdLst>
              <a:gd name="textAreaLeft" fmla="*/ 0 w 7974360"/>
              <a:gd name="textAreaRight" fmla="*/ 7975080 w 7974360"/>
              <a:gd name="textAreaTop" fmla="*/ 0 h 6108480"/>
              <a:gd name="textAreaBottom" fmla="*/ 6109200 h 6108480"/>
            </a:gdLst>
            <a:ahLst/>
            <a:rect l="textAreaLeft" t="textAreaTop" r="textAreaRight" b="textAreaBottom"/>
            <a:pathLst>
              <a:path w="2973850" h="2278126">
                <a:moveTo>
                  <a:pt x="2146883" y="2243963"/>
                </a:moveTo>
                <a:cubicBezTo>
                  <a:pt x="2220609" y="2278126"/>
                  <a:pt x="2314497" y="2195830"/>
                  <a:pt x="2355535" y="2060956"/>
                </a:cubicBezTo>
                <a:lnTo>
                  <a:pt x="2907884" y="245110"/>
                </a:lnTo>
                <a:cubicBezTo>
                  <a:pt x="2973850" y="110363"/>
                  <a:pt x="2920709" y="0"/>
                  <a:pt x="2845253" y="0"/>
                </a:cubicBezTo>
                <a:lnTo>
                  <a:pt x="137192" y="0"/>
                </a:lnTo>
                <a:cubicBezTo>
                  <a:pt x="61737" y="0"/>
                  <a:pt x="0" y="131445"/>
                  <a:pt x="0" y="292100"/>
                </a:cubicBezTo>
                <a:lnTo>
                  <a:pt x="0" y="956437"/>
                </a:lnTo>
                <a:cubicBezTo>
                  <a:pt x="0" y="1117092"/>
                  <a:pt x="60305" y="1276477"/>
                  <a:pt x="134031" y="1310640"/>
                </a:cubicBezTo>
                <a:lnTo>
                  <a:pt x="2146883" y="2243963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Google Shape;112;p3" descr=""/>
          <p:cNvPicPr/>
          <p:nvPr/>
        </p:nvPicPr>
        <p:blipFill>
          <a:blip r:embed="rId2"/>
          <a:stretch/>
        </p:blipFill>
        <p:spPr>
          <a:xfrm>
            <a:off x="0" y="9758880"/>
            <a:ext cx="18270000" cy="52776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13;p3"/>
          <p:cNvSpPr/>
          <p:nvPr/>
        </p:nvSpPr>
        <p:spPr>
          <a:xfrm>
            <a:off x="14948280" y="38160"/>
            <a:ext cx="3263760" cy="1294560"/>
          </a:xfrm>
          <a:custGeom>
            <a:avLst/>
            <a:gdLst>
              <a:gd name="textAreaLeft" fmla="*/ 0 w 3263760"/>
              <a:gd name="textAreaRight" fmla="*/ 3264480 w 3263760"/>
              <a:gd name="textAreaTop" fmla="*/ 0 h 1294560"/>
              <a:gd name="textAreaBottom" fmla="*/ 1295280 h 1294560"/>
            </a:gdLst>
            <a:ahLst/>
            <a:rect l="textAreaLeft" t="textAreaTop" r="textAreaRight" b="textAreaBottom"/>
            <a:pathLst>
              <a:path w="2921656" h="1226867">
                <a:moveTo>
                  <a:pt x="0" y="0"/>
                </a:moveTo>
                <a:lnTo>
                  <a:pt x="2921656" y="0"/>
                </a:lnTo>
                <a:lnTo>
                  <a:pt x="2921656" y="1226867"/>
                </a:lnTo>
                <a:lnTo>
                  <a:pt x="0" y="12268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Google Shape;114;p3"/>
          <p:cNvSpPr/>
          <p:nvPr/>
        </p:nvSpPr>
        <p:spPr>
          <a:xfrm>
            <a:off x="9322200" y="7925760"/>
            <a:ext cx="85338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2a6099"/>
                </a:solidFill>
                <a:latin typeface="Proxima Nova"/>
                <a:ea typeface="Proxima Nova"/>
              </a:rPr>
              <a:t>In Business, For Business.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179;p8"/>
          <p:cNvSpPr/>
          <p:nvPr/>
        </p:nvSpPr>
        <p:spPr>
          <a:xfrm rot="18900000">
            <a:off x="11688120" y="8950320"/>
            <a:ext cx="1302480" cy="1302480"/>
          </a:xfrm>
          <a:custGeom>
            <a:avLst/>
            <a:gdLst>
              <a:gd name="textAreaLeft" fmla="*/ 0 w 1302480"/>
              <a:gd name="textAreaRight" fmla="*/ 1303200 w 1302480"/>
              <a:gd name="textAreaTop" fmla="*/ 0 h 1302480"/>
              <a:gd name="textAreaBottom" fmla="*/ 1303200 h 1302480"/>
            </a:gdLst>
            <a:ahLst/>
            <a:rect l="textAreaLeft" t="textAreaTop" r="textAreaRight" b="textAreaBottom"/>
            <a:pathLst>
              <a:path w="1303153" h="1303153">
                <a:moveTo>
                  <a:pt x="0" y="0"/>
                </a:moveTo>
                <a:lnTo>
                  <a:pt x="1303153" y="0"/>
                </a:lnTo>
                <a:lnTo>
                  <a:pt x="1303153" y="1303152"/>
                </a:lnTo>
                <a:lnTo>
                  <a:pt x="0" y="1303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3" name="Google Shape;180;p8"/>
          <p:cNvGrpSpPr/>
          <p:nvPr/>
        </p:nvGrpSpPr>
        <p:grpSpPr>
          <a:xfrm>
            <a:off x="1143000" y="3304440"/>
            <a:ext cx="1272960" cy="1422000"/>
            <a:chOff x="1143000" y="3304440"/>
            <a:chExt cx="1272960" cy="1422000"/>
          </a:xfrm>
        </p:grpSpPr>
        <p:sp>
          <p:nvSpPr>
            <p:cNvPr id="64" name="Google Shape;181;p8"/>
            <p:cNvSpPr/>
            <p:nvPr/>
          </p:nvSpPr>
          <p:spPr>
            <a:xfrm>
              <a:off x="1143000" y="3453480"/>
              <a:ext cx="1272960" cy="1272960"/>
            </a:xfrm>
            <a:custGeom>
              <a:avLst/>
              <a:gdLst>
                <a:gd name="textAreaLeft" fmla="*/ 0 w 1272960"/>
                <a:gd name="textAreaRight" fmla="*/ 1273680 w 1272960"/>
                <a:gd name="textAreaTop" fmla="*/ 0 h 1272960"/>
                <a:gd name="textAreaBottom" fmla="*/ 1273680 h 127296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Google Shape;182;p8"/>
            <p:cNvSpPr/>
            <p:nvPr/>
          </p:nvSpPr>
          <p:spPr>
            <a:xfrm>
              <a:off x="1262520" y="3304440"/>
              <a:ext cx="1033920" cy="130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276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6" name="Google Shape;183;p8"/>
          <p:cNvGrpSpPr/>
          <p:nvPr/>
        </p:nvGrpSpPr>
        <p:grpSpPr>
          <a:xfrm>
            <a:off x="1229040" y="5092200"/>
            <a:ext cx="1272960" cy="1422360"/>
            <a:chOff x="1229040" y="5092200"/>
            <a:chExt cx="1272960" cy="1422360"/>
          </a:xfrm>
        </p:grpSpPr>
        <p:sp>
          <p:nvSpPr>
            <p:cNvPr id="67" name="Google Shape;184;p8"/>
            <p:cNvSpPr/>
            <p:nvPr/>
          </p:nvSpPr>
          <p:spPr>
            <a:xfrm>
              <a:off x="1229040" y="5241600"/>
              <a:ext cx="1272960" cy="1272960"/>
            </a:xfrm>
            <a:custGeom>
              <a:avLst/>
              <a:gdLst>
                <a:gd name="textAreaLeft" fmla="*/ 0 w 1272960"/>
                <a:gd name="textAreaRight" fmla="*/ 1273680 w 1272960"/>
                <a:gd name="textAreaTop" fmla="*/ 0 h 1272960"/>
                <a:gd name="textAreaBottom" fmla="*/ 1273680 h 127296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Google Shape;185;p8"/>
            <p:cNvSpPr/>
            <p:nvPr/>
          </p:nvSpPr>
          <p:spPr>
            <a:xfrm>
              <a:off x="1348200" y="5092200"/>
              <a:ext cx="1033920" cy="130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276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9" name="Google Shape;186;p8"/>
          <p:cNvSpPr/>
          <p:nvPr/>
        </p:nvSpPr>
        <p:spPr>
          <a:xfrm>
            <a:off x="1325520" y="3776400"/>
            <a:ext cx="907920" cy="744480"/>
          </a:xfrm>
          <a:custGeom>
            <a:avLst/>
            <a:gdLst>
              <a:gd name="textAreaLeft" fmla="*/ 0 w 907920"/>
              <a:gd name="textAreaRight" fmla="*/ 908640 w 907920"/>
              <a:gd name="textAreaTop" fmla="*/ 0 h 744480"/>
              <a:gd name="textAreaBottom" fmla="*/ 745200 h 744480"/>
            </a:gdLst>
            <a:ahLst/>
            <a:rect l="textAreaLeft" t="textAreaTop" r="textAreaRight" b="textAreaBottom"/>
            <a:pathLst>
              <a:path w="908769" h="745191">
                <a:moveTo>
                  <a:pt x="0" y="0"/>
                </a:moveTo>
                <a:lnTo>
                  <a:pt x="908769" y="0"/>
                </a:lnTo>
                <a:lnTo>
                  <a:pt x="908769" y="745190"/>
                </a:lnTo>
                <a:lnTo>
                  <a:pt x="0" y="74519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187;p8"/>
          <p:cNvSpPr/>
          <p:nvPr/>
        </p:nvSpPr>
        <p:spPr>
          <a:xfrm>
            <a:off x="1229040" y="5565240"/>
            <a:ext cx="736200" cy="758160"/>
          </a:xfrm>
          <a:custGeom>
            <a:avLst/>
            <a:gdLst>
              <a:gd name="textAreaLeft" fmla="*/ 0 w 736200"/>
              <a:gd name="textAreaRight" fmla="*/ 736920 w 736200"/>
              <a:gd name="textAreaTop" fmla="*/ 0 h 758160"/>
              <a:gd name="textAreaBottom" fmla="*/ 758880 h 758160"/>
            </a:gdLst>
            <a:ahLst/>
            <a:rect l="textAreaLeft" t="textAreaTop" r="textAreaRight" b="textAreaBottom"/>
            <a:pathLst>
              <a:path w="736990" h="758805">
                <a:moveTo>
                  <a:pt x="0" y="0"/>
                </a:moveTo>
                <a:lnTo>
                  <a:pt x="736989" y="0"/>
                </a:lnTo>
                <a:lnTo>
                  <a:pt x="736989" y="758806"/>
                </a:lnTo>
                <a:lnTo>
                  <a:pt x="0" y="75880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Google Shape;188;p8"/>
          <p:cNvSpPr/>
          <p:nvPr/>
        </p:nvSpPr>
        <p:spPr>
          <a:xfrm>
            <a:off x="721800" y="752760"/>
            <a:ext cx="16556040" cy="11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2a6099"/>
                </a:solidFill>
                <a:latin typeface="Proxima Nova"/>
                <a:ea typeface="Proxima Nova"/>
              </a:rPr>
              <a:t>Heading 1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Google Shape;189;p8"/>
          <p:cNvSpPr/>
          <p:nvPr/>
        </p:nvSpPr>
        <p:spPr>
          <a:xfrm>
            <a:off x="3124080" y="2702520"/>
            <a:ext cx="14858280" cy="285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2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62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62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62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Google Shape;190;p8" descr=""/>
          <p:cNvPicPr/>
          <p:nvPr/>
        </p:nvPicPr>
        <p:blipFill>
          <a:blip r:embed="rId4"/>
          <a:stretch/>
        </p:blipFill>
        <p:spPr>
          <a:xfrm>
            <a:off x="0" y="9792360"/>
            <a:ext cx="18270000" cy="477720"/>
          </a:xfrm>
          <a:prstGeom prst="rect">
            <a:avLst/>
          </a:prstGeom>
          <a:ln w="0">
            <a:noFill/>
          </a:ln>
        </p:spPr>
      </p:pic>
      <p:sp>
        <p:nvSpPr>
          <p:cNvPr id="74" name="Google Shape;191;p8"/>
          <p:cNvSpPr/>
          <p:nvPr/>
        </p:nvSpPr>
        <p:spPr>
          <a:xfrm>
            <a:off x="14948280" y="56520"/>
            <a:ext cx="3263760" cy="1294560"/>
          </a:xfrm>
          <a:custGeom>
            <a:avLst/>
            <a:gdLst>
              <a:gd name="textAreaLeft" fmla="*/ 0 w 3263760"/>
              <a:gd name="textAreaRight" fmla="*/ 3264480 w 3263760"/>
              <a:gd name="textAreaTop" fmla="*/ 0 h 1294560"/>
              <a:gd name="textAreaBottom" fmla="*/ 1295280 h 1294560"/>
            </a:gdLst>
            <a:ahLst/>
            <a:rect l="textAreaLeft" t="textAreaTop" r="textAreaRight" b="textAreaBottom"/>
            <a:pathLst>
              <a:path w="2921656" h="1226867">
                <a:moveTo>
                  <a:pt x="0" y="0"/>
                </a:moveTo>
                <a:lnTo>
                  <a:pt x="2921656" y="0"/>
                </a:lnTo>
                <a:lnTo>
                  <a:pt x="2921656" y="1226867"/>
                </a:lnTo>
                <a:lnTo>
                  <a:pt x="0" y="12268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96;p9"/>
          <p:cNvSpPr/>
          <p:nvPr/>
        </p:nvSpPr>
        <p:spPr>
          <a:xfrm rot="18900000">
            <a:off x="8722800" y="8950320"/>
            <a:ext cx="1302480" cy="1302480"/>
          </a:xfrm>
          <a:custGeom>
            <a:avLst/>
            <a:gdLst>
              <a:gd name="textAreaLeft" fmla="*/ 0 w 1302480"/>
              <a:gd name="textAreaRight" fmla="*/ 1303200 w 1302480"/>
              <a:gd name="textAreaTop" fmla="*/ 0 h 1302480"/>
              <a:gd name="textAreaBottom" fmla="*/ 1303200 h 1302480"/>
            </a:gdLst>
            <a:ahLst/>
            <a:rect l="textAreaLeft" t="textAreaTop" r="textAreaRight" b="textAreaBottom"/>
            <a:pathLst>
              <a:path w="1303153" h="1303153">
                <a:moveTo>
                  <a:pt x="0" y="0"/>
                </a:moveTo>
                <a:lnTo>
                  <a:pt x="1303153" y="0"/>
                </a:lnTo>
                <a:lnTo>
                  <a:pt x="1303153" y="1303152"/>
                </a:lnTo>
                <a:lnTo>
                  <a:pt x="0" y="130315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Google Shape;197;p 1"/>
          <p:cNvSpPr/>
          <p:nvPr/>
        </p:nvSpPr>
        <p:spPr>
          <a:xfrm>
            <a:off x="2834280" y="3231360"/>
            <a:ext cx="14924160" cy="257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43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43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43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43000"/>
              </a:lnSpc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" name="Google Shape;198;p 1"/>
          <p:cNvGrpSpPr/>
          <p:nvPr/>
        </p:nvGrpSpPr>
        <p:grpSpPr>
          <a:xfrm>
            <a:off x="1143000" y="2944440"/>
            <a:ext cx="1272960" cy="1422000"/>
            <a:chOff x="1143000" y="2944440"/>
            <a:chExt cx="1272960" cy="1422000"/>
          </a:xfrm>
        </p:grpSpPr>
        <p:sp>
          <p:nvSpPr>
            <p:cNvPr id="78" name="Google Shape;199;p 1"/>
            <p:cNvSpPr/>
            <p:nvPr/>
          </p:nvSpPr>
          <p:spPr>
            <a:xfrm>
              <a:off x="1143000" y="3093480"/>
              <a:ext cx="1272960" cy="1272960"/>
            </a:xfrm>
            <a:custGeom>
              <a:avLst/>
              <a:gdLst>
                <a:gd name="textAreaLeft" fmla="*/ 0 w 1272960"/>
                <a:gd name="textAreaRight" fmla="*/ 1273680 w 1272960"/>
                <a:gd name="textAreaTop" fmla="*/ 0 h 1272960"/>
                <a:gd name="textAreaBottom" fmla="*/ 1273680 h 127296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Google Shape;200;p 1"/>
            <p:cNvSpPr/>
            <p:nvPr/>
          </p:nvSpPr>
          <p:spPr>
            <a:xfrm>
              <a:off x="1262520" y="2944440"/>
              <a:ext cx="1033920" cy="130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276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0" name="Google Shape;201;p 1"/>
          <p:cNvGrpSpPr/>
          <p:nvPr/>
        </p:nvGrpSpPr>
        <p:grpSpPr>
          <a:xfrm>
            <a:off x="1158480" y="5154480"/>
            <a:ext cx="1272960" cy="1422000"/>
            <a:chOff x="1158480" y="5154480"/>
            <a:chExt cx="1272960" cy="1422000"/>
          </a:xfrm>
        </p:grpSpPr>
        <p:sp>
          <p:nvSpPr>
            <p:cNvPr id="81" name="Google Shape;202;p 1"/>
            <p:cNvSpPr/>
            <p:nvPr/>
          </p:nvSpPr>
          <p:spPr>
            <a:xfrm>
              <a:off x="1158480" y="5303520"/>
              <a:ext cx="1272960" cy="1272960"/>
            </a:xfrm>
            <a:custGeom>
              <a:avLst/>
              <a:gdLst>
                <a:gd name="textAreaLeft" fmla="*/ 0 w 1272960"/>
                <a:gd name="textAreaRight" fmla="*/ 1273680 w 1272960"/>
                <a:gd name="textAreaTop" fmla="*/ 0 h 1272960"/>
                <a:gd name="textAreaBottom" fmla="*/ 1273680 h 1272960"/>
              </a:gdLst>
              <a:ah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Google Shape;203;p 1"/>
            <p:cNvSpPr/>
            <p:nvPr/>
          </p:nvSpPr>
          <p:spPr>
            <a:xfrm>
              <a:off x="1277640" y="5154480"/>
              <a:ext cx="1033920" cy="130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276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3" name="Google Shape;204;p 1"/>
          <p:cNvSpPr/>
          <p:nvPr/>
        </p:nvSpPr>
        <p:spPr>
          <a:xfrm>
            <a:off x="1283400" y="3231360"/>
            <a:ext cx="992160" cy="997200"/>
          </a:xfrm>
          <a:custGeom>
            <a:avLst/>
            <a:gdLst>
              <a:gd name="textAreaLeft" fmla="*/ 0 w 992160"/>
              <a:gd name="textAreaRight" fmla="*/ 992880 w 992160"/>
              <a:gd name="textAreaTop" fmla="*/ 0 h 997200"/>
              <a:gd name="textAreaBottom" fmla="*/ 997920 h 997200"/>
            </a:gdLst>
            <a:ahLst/>
            <a:rect l="textAreaLeft" t="textAreaTop" r="textAreaRight" b="textAreaBottom"/>
            <a:pathLst>
              <a:path w="992812" h="997801">
                <a:moveTo>
                  <a:pt x="0" y="0"/>
                </a:moveTo>
                <a:lnTo>
                  <a:pt x="992812" y="0"/>
                </a:lnTo>
                <a:lnTo>
                  <a:pt x="992812" y="997801"/>
                </a:lnTo>
                <a:lnTo>
                  <a:pt x="0" y="99780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Google Shape;205;p 1"/>
          <p:cNvSpPr/>
          <p:nvPr/>
        </p:nvSpPr>
        <p:spPr>
          <a:xfrm>
            <a:off x="1283400" y="5303520"/>
            <a:ext cx="1022760" cy="952560"/>
          </a:xfrm>
          <a:custGeom>
            <a:avLst/>
            <a:gdLst>
              <a:gd name="textAreaLeft" fmla="*/ 0 w 1022760"/>
              <a:gd name="textAreaRight" fmla="*/ 1023480 w 1022760"/>
              <a:gd name="textAreaTop" fmla="*/ 0 h 952560"/>
              <a:gd name="textAreaBottom" fmla="*/ 953280 h 952560"/>
            </a:gdLst>
            <a:ahLst/>
            <a:rect l="textAreaLeft" t="textAreaTop" r="textAreaRight" b="textAreaBottom"/>
            <a:pathLst>
              <a:path w="1023634" h="953259">
                <a:moveTo>
                  <a:pt x="0" y="0"/>
                </a:moveTo>
                <a:lnTo>
                  <a:pt x="1023634" y="0"/>
                </a:lnTo>
                <a:lnTo>
                  <a:pt x="1023634" y="953259"/>
                </a:lnTo>
                <a:lnTo>
                  <a:pt x="0" y="9532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Google Shape;206;p 1"/>
          <p:cNvSpPr/>
          <p:nvPr/>
        </p:nvSpPr>
        <p:spPr>
          <a:xfrm>
            <a:off x="864000" y="883800"/>
            <a:ext cx="14680080" cy="17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2a6099"/>
                </a:solidFill>
                <a:latin typeface="Proxima Nova"/>
                <a:ea typeface="Proxima Nova"/>
              </a:rPr>
              <a:t>Heading 2 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2a6099"/>
                </a:solidFill>
                <a:latin typeface="Proxima Nova"/>
                <a:ea typeface="Proxima Nova"/>
              </a:rPr>
              <a:t>Sub heading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6" name="Google Shape;207;p 1"/>
          <p:cNvCxnSpPr/>
          <p:nvPr/>
        </p:nvCxnSpPr>
        <p:spPr>
          <a:xfrm>
            <a:off x="864000" y="1936800"/>
            <a:ext cx="6492960" cy="72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pic>
        <p:nvPicPr>
          <p:cNvPr id="87" name="Google Shape;208;p 1" descr=""/>
          <p:cNvPicPr/>
          <p:nvPr/>
        </p:nvPicPr>
        <p:blipFill>
          <a:blip r:embed="rId4"/>
          <a:stretch/>
        </p:blipFill>
        <p:spPr>
          <a:xfrm>
            <a:off x="0" y="9742320"/>
            <a:ext cx="18270000" cy="527760"/>
          </a:xfrm>
          <a:prstGeom prst="rect">
            <a:avLst/>
          </a:prstGeom>
          <a:ln w="0">
            <a:noFill/>
          </a:ln>
        </p:spPr>
      </p:pic>
      <p:sp>
        <p:nvSpPr>
          <p:cNvPr id="88" name="Google Shape;209;p 1"/>
          <p:cNvSpPr/>
          <p:nvPr/>
        </p:nvSpPr>
        <p:spPr>
          <a:xfrm>
            <a:off x="14970600" y="56520"/>
            <a:ext cx="3263760" cy="1294560"/>
          </a:xfrm>
          <a:custGeom>
            <a:avLst/>
            <a:gdLst>
              <a:gd name="textAreaLeft" fmla="*/ 0 w 3263760"/>
              <a:gd name="textAreaRight" fmla="*/ 3264480 w 3263760"/>
              <a:gd name="textAreaTop" fmla="*/ 0 h 1294560"/>
              <a:gd name="textAreaBottom" fmla="*/ 1295280 h 1294560"/>
            </a:gdLst>
            <a:ahLst/>
            <a:rect l="textAreaLeft" t="textAreaTop" r="textAreaRight" b="textAreaBottom"/>
            <a:pathLst>
              <a:path w="2921656" h="1226867">
                <a:moveTo>
                  <a:pt x="0" y="0"/>
                </a:moveTo>
                <a:lnTo>
                  <a:pt x="2921656" y="0"/>
                </a:lnTo>
                <a:lnTo>
                  <a:pt x="2921656" y="1226867"/>
                </a:lnTo>
                <a:lnTo>
                  <a:pt x="0" y="12268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284;p13" descr=""/>
          <p:cNvPicPr/>
          <p:nvPr/>
        </p:nvPicPr>
        <p:blipFill>
          <a:blip r:embed="rId1"/>
          <a:stretch/>
        </p:blipFill>
        <p:spPr>
          <a:xfrm>
            <a:off x="17640" y="9859320"/>
            <a:ext cx="18270000" cy="4273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285;p13"/>
          <p:cNvSpPr/>
          <p:nvPr/>
        </p:nvSpPr>
        <p:spPr>
          <a:xfrm>
            <a:off x="14951880" y="62640"/>
            <a:ext cx="3263760" cy="1294560"/>
          </a:xfrm>
          <a:custGeom>
            <a:avLst/>
            <a:gdLst>
              <a:gd name="textAreaLeft" fmla="*/ 0 w 3263760"/>
              <a:gd name="textAreaRight" fmla="*/ 3264480 w 3263760"/>
              <a:gd name="textAreaTop" fmla="*/ 0 h 1294560"/>
              <a:gd name="textAreaBottom" fmla="*/ 1295280 h 1294560"/>
            </a:gdLst>
            <a:ahLst/>
            <a:rect l="textAreaLeft" t="textAreaTop" r="textAreaRight" b="textAreaBottom"/>
            <a:pathLst>
              <a:path w="2921656" h="1226867">
                <a:moveTo>
                  <a:pt x="0" y="0"/>
                </a:moveTo>
                <a:lnTo>
                  <a:pt x="2921656" y="0"/>
                </a:lnTo>
                <a:lnTo>
                  <a:pt x="2921656" y="1226867"/>
                </a:lnTo>
                <a:lnTo>
                  <a:pt x="0" y="122686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1" name="Google Shape;286;p13"/>
          <p:cNvCxnSpPr/>
          <p:nvPr/>
        </p:nvCxnSpPr>
        <p:spPr>
          <a:xfrm flipH="1">
            <a:off x="1115280" y="8441640"/>
            <a:ext cx="12827880" cy="720"/>
          </a:xfrm>
          <a:prstGeom prst="straightConnector1">
            <a:avLst/>
          </a:prstGeom>
          <a:ln w="38100">
            <a:solidFill>
              <a:srgbClr val="a8305e"/>
            </a:solidFill>
            <a:prstDash val="dot"/>
            <a:round/>
          </a:ln>
        </p:spPr>
      </p:cxnSp>
      <p:sp>
        <p:nvSpPr>
          <p:cNvPr id="92" name="Google Shape;287;p13"/>
          <p:cNvSpPr/>
          <p:nvPr/>
        </p:nvSpPr>
        <p:spPr>
          <a:xfrm>
            <a:off x="16776000" y="8145360"/>
            <a:ext cx="1404720" cy="1404720"/>
          </a:xfrm>
          <a:custGeom>
            <a:avLst/>
            <a:gdLst>
              <a:gd name="textAreaLeft" fmla="*/ 0 w 1404720"/>
              <a:gd name="textAreaRight" fmla="*/ 1405440 w 1404720"/>
              <a:gd name="textAreaTop" fmla="*/ 0 h 1404720"/>
              <a:gd name="textAreaBottom" fmla="*/ 1405440 h 1404720"/>
            </a:gdLst>
            <a:ahLst/>
            <a:rect l="textAreaLeft" t="textAreaTop" r="textAreaRight" b="textAreaBottom"/>
            <a:pathLst>
              <a:path w="1405417" h="1405417">
                <a:moveTo>
                  <a:pt x="0" y="0"/>
                </a:moveTo>
                <a:lnTo>
                  <a:pt x="1405418" y="0"/>
                </a:lnTo>
                <a:lnTo>
                  <a:pt x="1405418" y="1405418"/>
                </a:lnTo>
                <a:lnTo>
                  <a:pt x="0" y="1405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" name="Google Shape;288;p13"/>
          <p:cNvGrpSpPr/>
          <p:nvPr/>
        </p:nvGrpSpPr>
        <p:grpSpPr>
          <a:xfrm>
            <a:off x="775080" y="1370880"/>
            <a:ext cx="16572960" cy="7608960"/>
            <a:chOff x="775080" y="1370880"/>
            <a:chExt cx="16572960" cy="7608960"/>
          </a:xfrm>
        </p:grpSpPr>
        <p:sp>
          <p:nvSpPr>
            <p:cNvPr id="94" name="Google Shape;289;p13"/>
            <p:cNvSpPr/>
            <p:nvPr/>
          </p:nvSpPr>
          <p:spPr>
            <a:xfrm>
              <a:off x="775080" y="1517040"/>
              <a:ext cx="16572960" cy="7462800"/>
            </a:xfrm>
            <a:custGeom>
              <a:avLst/>
              <a:gdLst>
                <a:gd name="textAreaLeft" fmla="*/ 0 w 16572960"/>
                <a:gd name="textAreaRight" fmla="*/ 16573680 w 16572960"/>
                <a:gd name="textAreaTop" fmla="*/ 0 h 7462800"/>
                <a:gd name="textAreaBottom" fmla="*/ 7463520 h 7462800"/>
              </a:gdLst>
              <a:ahLst/>
              <a:rect l="textAreaLeft" t="textAreaTop" r="textAreaRight" b="textAreaBottom"/>
              <a:pathLst>
                <a:path w="4251920" h="1947423">
                  <a:moveTo>
                    <a:pt x="0" y="0"/>
                  </a:moveTo>
                  <a:lnTo>
                    <a:pt x="4251920" y="0"/>
                  </a:lnTo>
                  <a:lnTo>
                    <a:pt x="4251920" y="1947423"/>
                  </a:lnTo>
                  <a:lnTo>
                    <a:pt x="0" y="1947423"/>
                  </a:lnTo>
                  <a:close/>
                </a:path>
              </a:pathLst>
            </a:custGeom>
            <a:solidFill>
              <a:srgbClr val="2a60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Google Shape;290;p13"/>
            <p:cNvSpPr/>
            <p:nvPr/>
          </p:nvSpPr>
          <p:spPr>
            <a:xfrm>
              <a:off x="775080" y="1370880"/>
              <a:ext cx="16572960" cy="760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rIns="50760" tIns="50760" bIns="50760" anchor="ctr">
              <a:noAutofit/>
            </a:bodyPr>
            <a:p>
              <a:pPr algn="ctr">
                <a:lnSpc>
                  <a:spcPct val="147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oogle Shape;291;p13"/>
          <p:cNvGrpSpPr/>
          <p:nvPr/>
        </p:nvGrpSpPr>
        <p:grpSpPr>
          <a:xfrm>
            <a:off x="1115280" y="1579680"/>
            <a:ext cx="7246440" cy="4935240"/>
            <a:chOff x="1115280" y="1579680"/>
            <a:chExt cx="7246440" cy="4935240"/>
          </a:xfrm>
        </p:grpSpPr>
        <p:sp>
          <p:nvSpPr>
            <p:cNvPr id="97" name="Google Shape;292;p13"/>
            <p:cNvSpPr/>
            <p:nvPr/>
          </p:nvSpPr>
          <p:spPr>
            <a:xfrm>
              <a:off x="1115280" y="1579680"/>
              <a:ext cx="7246440" cy="4935240"/>
            </a:xfrm>
            <a:custGeom>
              <a:avLst/>
              <a:gdLst>
                <a:gd name="textAreaLeft" fmla="*/ 0 w 7246440"/>
                <a:gd name="textAreaRight" fmla="*/ 7247160 w 7246440"/>
                <a:gd name="textAreaTop" fmla="*/ 0 h 4935240"/>
                <a:gd name="textAreaBottom" fmla="*/ 4935960 h 4935240"/>
              </a:gdLst>
              <a:ahLst/>
              <a:rect l="textAreaLeft" t="textAreaTop" r="textAreaRight" b="textAreaBottom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solidFill>
              <a:srgbClr val="5b4d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Google Shape;293;p13"/>
            <p:cNvSpPr/>
            <p:nvPr/>
          </p:nvSpPr>
          <p:spPr>
            <a:xfrm>
              <a:off x="1115280" y="1579680"/>
              <a:ext cx="7246440" cy="4935240"/>
            </a:xfrm>
            <a:custGeom>
              <a:avLst/>
              <a:gdLst>
                <a:gd name="textAreaLeft" fmla="*/ 0 w 7246440"/>
                <a:gd name="textAreaRight" fmla="*/ 7247160 w 7246440"/>
                <a:gd name="textAreaTop" fmla="*/ 0 h 4935240"/>
                <a:gd name="textAreaBottom" fmla="*/ 4935960 h 4935240"/>
              </a:gdLst>
              <a:ahLst/>
              <a:rect l="textAreaLeft" t="textAreaTop" r="textAreaRight" b="textAreaBottom"/>
              <a:pathLst>
                <a:path w="5475623" h="3729384">
                  <a:moveTo>
                    <a:pt x="3322462" y="3729384"/>
                  </a:moveTo>
                  <a:lnTo>
                    <a:pt x="0" y="3729384"/>
                  </a:lnTo>
                  <a:lnTo>
                    <a:pt x="2153161" y="0"/>
                  </a:lnTo>
                  <a:lnTo>
                    <a:pt x="5475623" y="0"/>
                  </a:lnTo>
                  <a:lnTo>
                    <a:pt x="3322462" y="3729384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99" name="Google Shape;294;p13"/>
          <p:cNvSpPr/>
          <p:nvPr/>
        </p:nvSpPr>
        <p:spPr>
          <a:xfrm>
            <a:off x="641520" y="200160"/>
            <a:ext cx="8214840" cy="11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2a6099"/>
                </a:solidFill>
                <a:latin typeface="Proxima Nova"/>
                <a:ea typeface="Proxima Nova"/>
              </a:rPr>
              <a:t>How to Join SABA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Google Shape;295;p13"/>
          <p:cNvSpPr/>
          <p:nvPr/>
        </p:nvSpPr>
        <p:spPr>
          <a:xfrm>
            <a:off x="7696080" y="2863080"/>
            <a:ext cx="9475920" cy="29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200000"/>
              </a:lnSpc>
              <a:tabLst>
                <a:tab algn="l" pos="0"/>
              </a:tabLst>
            </a:pPr>
            <a:r>
              <a:rPr b="0" lang="en-US" sz="3270" spc="-1" strike="noStrike">
                <a:solidFill>
                  <a:srgbClr val="f6f4ef"/>
                </a:solidFill>
                <a:latin typeface="Proxima Nova"/>
                <a:ea typeface="Proxima Nova"/>
              </a:rPr>
              <a:t>Where Education Meets Collaboration, and Growth is a collective endeavor. </a:t>
            </a:r>
            <a:endParaRPr b="0" lang="en-US" sz="32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  <a:tabLst>
                <a:tab algn="l" pos="0"/>
              </a:tabLst>
            </a:pPr>
            <a:endParaRPr b="0" lang="en-US" sz="32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Google Shape;296;p13"/>
          <p:cNvSpPr/>
          <p:nvPr/>
        </p:nvSpPr>
        <p:spPr>
          <a:xfrm>
            <a:off x="1563480" y="7200360"/>
            <a:ext cx="156963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f6f4ef"/>
                </a:solidFill>
                <a:latin typeface="Proxima Nova"/>
                <a:ea typeface="Proxima Nova"/>
              </a:rPr>
              <a:t>Join us in shaping the future of South Asian business!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Google Shape;297;p13"/>
          <p:cNvSpPr/>
          <p:nvPr/>
        </p:nvSpPr>
        <p:spPr>
          <a:xfrm>
            <a:off x="6458040" y="5535000"/>
            <a:ext cx="1031724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ffffff"/>
                </a:solidFill>
                <a:latin typeface="Calibri"/>
                <a:ea typeface="Calibri"/>
              </a:rPr>
              <a:t>How to join??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60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302;p14"/>
          <p:cNvSpPr/>
          <p:nvPr/>
        </p:nvSpPr>
        <p:spPr>
          <a:xfrm rot="18900000">
            <a:off x="9234360" y="7868880"/>
            <a:ext cx="1302480" cy="1302480"/>
          </a:xfrm>
          <a:custGeom>
            <a:avLst/>
            <a:gdLst>
              <a:gd name="textAreaLeft" fmla="*/ 0 w 1302480"/>
              <a:gd name="textAreaRight" fmla="*/ 1303200 w 1302480"/>
              <a:gd name="textAreaTop" fmla="*/ 0 h 1302480"/>
              <a:gd name="textAreaBottom" fmla="*/ 1303200 h 1302480"/>
            </a:gdLst>
            <a:ahLst/>
            <a:rect l="textAreaLeft" t="textAreaTop" r="textAreaRight" b="textAreaBottom"/>
            <a:pathLst>
              <a:path w="1303153" h="1303153">
                <a:moveTo>
                  <a:pt x="0" y="0"/>
                </a:moveTo>
                <a:lnTo>
                  <a:pt x="1303153" y="0"/>
                </a:lnTo>
                <a:lnTo>
                  <a:pt x="1303153" y="1303153"/>
                </a:lnTo>
                <a:lnTo>
                  <a:pt x="0" y="13031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Google Shape;306;p14"/>
          <p:cNvSpPr/>
          <p:nvPr/>
        </p:nvSpPr>
        <p:spPr>
          <a:xfrm>
            <a:off x="1603440" y="3298320"/>
            <a:ext cx="1064880" cy="1081080"/>
          </a:xfrm>
          <a:custGeom>
            <a:avLst/>
            <a:gdLst>
              <a:gd name="textAreaLeft" fmla="*/ 0 w 1064880"/>
              <a:gd name="textAreaRight" fmla="*/ 1065600 w 1064880"/>
              <a:gd name="textAreaTop" fmla="*/ 0 h 1081080"/>
              <a:gd name="textAreaBottom" fmla="*/ 1081800 h 1081080"/>
            </a:gdLst>
            <a:ahLst/>
            <a:rect l="textAreaLeft" t="textAreaTop" r="textAreaRight" b="textAreaBottom"/>
            <a:pathLst>
              <a:path w="481075" h="490893">
                <a:moveTo>
                  <a:pt x="0" y="0"/>
                </a:moveTo>
                <a:lnTo>
                  <a:pt x="481075" y="0"/>
                </a:lnTo>
                <a:lnTo>
                  <a:pt x="481075" y="490893"/>
                </a:lnTo>
                <a:lnTo>
                  <a:pt x="0" y="49089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Google Shape;307;p14"/>
          <p:cNvSpPr/>
          <p:nvPr/>
        </p:nvSpPr>
        <p:spPr>
          <a:xfrm>
            <a:off x="1485720" y="5575320"/>
            <a:ext cx="984960" cy="528840"/>
          </a:xfrm>
          <a:custGeom>
            <a:avLst/>
            <a:gdLst>
              <a:gd name="textAreaLeft" fmla="*/ 0 w 984960"/>
              <a:gd name="textAreaRight" fmla="*/ 985680 w 984960"/>
              <a:gd name="textAreaTop" fmla="*/ 0 h 528840"/>
              <a:gd name="textAreaBottom" fmla="*/ 529560 h 528840"/>
            </a:gdLst>
            <a:ahLst/>
            <a:rect l="textAreaLeft" t="textAreaTop" r="textAreaRight" b="textAreaBottom"/>
            <a:pathLst>
              <a:path w="569283" h="406326">
                <a:moveTo>
                  <a:pt x="0" y="0"/>
                </a:moveTo>
                <a:lnTo>
                  <a:pt x="569283" y="0"/>
                </a:lnTo>
                <a:lnTo>
                  <a:pt x="569283" y="406326"/>
                </a:lnTo>
                <a:lnTo>
                  <a:pt x="0" y="40632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311;p14"/>
          <p:cNvSpPr/>
          <p:nvPr/>
        </p:nvSpPr>
        <p:spPr>
          <a:xfrm>
            <a:off x="1531800" y="7145640"/>
            <a:ext cx="984960" cy="937440"/>
          </a:xfrm>
          <a:custGeom>
            <a:avLst/>
            <a:gdLst>
              <a:gd name="textAreaLeft" fmla="*/ 0 w 984960"/>
              <a:gd name="textAreaRight" fmla="*/ 985680 w 984960"/>
              <a:gd name="textAreaTop" fmla="*/ 0 h 937440"/>
              <a:gd name="textAreaBottom" fmla="*/ 938160 h 937440"/>
            </a:gdLst>
            <a:ahLst/>
            <a:rect l="textAreaLeft" t="textAreaTop" r="textAreaRight" b="textAreaBottom"/>
            <a:pathLst>
              <a:path w="615388" h="615388">
                <a:moveTo>
                  <a:pt x="0" y="0"/>
                </a:moveTo>
                <a:lnTo>
                  <a:pt x="615388" y="0"/>
                </a:lnTo>
                <a:lnTo>
                  <a:pt x="615388" y="615388"/>
                </a:lnTo>
                <a:lnTo>
                  <a:pt x="0" y="61538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Google Shape;312;p14"/>
          <p:cNvSpPr/>
          <p:nvPr/>
        </p:nvSpPr>
        <p:spPr>
          <a:xfrm>
            <a:off x="1013040" y="586800"/>
            <a:ext cx="627336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8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chemeClr val="lt1"/>
                </a:solidFill>
                <a:latin typeface="Proxima Nova"/>
                <a:ea typeface="Proxima Nova"/>
              </a:rPr>
              <a:t>Contact Us</a:t>
            </a:r>
            <a:endParaRPr b="0" lang="en-US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Google Shape;313;p14"/>
          <p:cNvSpPr/>
          <p:nvPr/>
        </p:nvSpPr>
        <p:spPr>
          <a:xfrm>
            <a:off x="3288240" y="3046680"/>
            <a:ext cx="756936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9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lt1"/>
                </a:solidFill>
                <a:latin typeface="Quattrocento Sans"/>
                <a:ea typeface="Quattrocento Sans"/>
              </a:rPr>
              <a:t>+1  214-783-1289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</a:tabLst>
            </a:pP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5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chemeClr val="lt1"/>
                </a:solidFill>
                <a:latin typeface="Quattrocento Sans"/>
                <a:ea typeface="Quattrocento Sans"/>
              </a:rPr>
              <a:t>+1  469-403-4693</a:t>
            </a:r>
            <a:endParaRPr b="0" lang="en-US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Google Shape;314;p14"/>
          <p:cNvSpPr/>
          <p:nvPr/>
        </p:nvSpPr>
        <p:spPr>
          <a:xfrm>
            <a:off x="3237840" y="7306200"/>
            <a:ext cx="14490720" cy="5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7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ffffff"/>
                </a:solidFill>
                <a:latin typeface="Proxima Nova"/>
                <a:ea typeface="Proxima Nova"/>
              </a:rPr>
              <a:t>www.southasianbusinessalliance.com</a:t>
            </a:r>
            <a:endParaRPr b="0" lang="en-US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Google Shape;315;p14"/>
          <p:cNvSpPr/>
          <p:nvPr/>
        </p:nvSpPr>
        <p:spPr>
          <a:xfrm>
            <a:off x="1824840" y="5576760"/>
            <a:ext cx="15574320" cy="5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72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ffffff"/>
                </a:solidFill>
                <a:latin typeface="Proxima Nova"/>
                <a:ea typeface="Proxima Nova"/>
              </a:rPr>
              <a:t>     </a:t>
            </a:r>
            <a:r>
              <a:rPr b="0" lang="en-US" sz="5400" spc="-1" strike="noStrike">
                <a:solidFill>
                  <a:srgbClr val="ffffff"/>
                </a:solidFill>
                <a:latin typeface="Proxima Nova"/>
                <a:ea typeface="Proxima Nova"/>
              </a:rPr>
              <a:t>connect@southasianbusinessalliance.com</a:t>
            </a:r>
            <a:endParaRPr b="0" lang="en-US" sz="5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Google Shape;316;p14"/>
          <p:cNvSpPr/>
          <p:nvPr/>
        </p:nvSpPr>
        <p:spPr>
          <a:xfrm>
            <a:off x="14306400" y="229680"/>
            <a:ext cx="3255840" cy="1406160"/>
          </a:xfrm>
          <a:custGeom>
            <a:avLst/>
            <a:gdLst>
              <a:gd name="textAreaLeft" fmla="*/ 0 w 3255840"/>
              <a:gd name="textAreaRight" fmla="*/ 3256560 w 3255840"/>
              <a:gd name="textAreaTop" fmla="*/ 0 h 1406160"/>
              <a:gd name="textAreaBottom" fmla="*/ 1406880 h 1406160"/>
            </a:gdLst>
            <a:ahLst/>
            <a:rect l="textAreaLeft" t="textAreaTop" r="textAreaRight" b="textAreaBottom"/>
            <a:pathLst>
              <a:path w="3256670" h="1406882">
                <a:moveTo>
                  <a:pt x="0" y="0"/>
                </a:moveTo>
                <a:lnTo>
                  <a:pt x="3256671" y="0"/>
                </a:lnTo>
                <a:lnTo>
                  <a:pt x="3256671" y="1406881"/>
                </a:lnTo>
                <a:lnTo>
                  <a:pt x="0" y="140688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Google Shape;317;p14"/>
          <p:cNvSpPr/>
          <p:nvPr/>
        </p:nvSpPr>
        <p:spPr>
          <a:xfrm>
            <a:off x="16920000" y="8145360"/>
            <a:ext cx="1404720" cy="1404720"/>
          </a:xfrm>
          <a:custGeom>
            <a:avLst/>
            <a:gdLst>
              <a:gd name="textAreaLeft" fmla="*/ 0 w 1404720"/>
              <a:gd name="textAreaRight" fmla="*/ 1405440 w 1404720"/>
              <a:gd name="textAreaTop" fmla="*/ 0 h 1404720"/>
              <a:gd name="textAreaBottom" fmla="*/ 1405440 h 1404720"/>
            </a:gdLst>
            <a:ahLst/>
            <a:rect l="textAreaLeft" t="textAreaTop" r="textAreaRight" b="textAreaBottom"/>
            <a:pathLst>
              <a:path w="1405417" h="1405417">
                <a:moveTo>
                  <a:pt x="0" y="0"/>
                </a:moveTo>
                <a:lnTo>
                  <a:pt x="1405418" y="0"/>
                </a:lnTo>
                <a:lnTo>
                  <a:pt x="1405418" y="1405418"/>
                </a:lnTo>
                <a:lnTo>
                  <a:pt x="0" y="140541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Application>LibreOffice/24.2.3.2$Windows_X86_64 LibreOffice_project/433d9c2ded56988e8a90e6b2e771ee4e6a5ab2ba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Tiwari1, Manish</dc:creator>
  <dc:description/>
  <dc:language>en-US</dc:language>
  <cp:lastModifiedBy/>
  <dcterms:modified xsi:type="dcterms:W3CDTF">2024-06-21T20:25:23Z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